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y="5143500" cx="9144000"/>
  <p:notesSz cx="6858000" cy="9144000"/>
  <p:embeddedFontLst>
    <p:embeddedFont>
      <p:font typeface="Proxima Nova"/>
      <p:regular r:id="rId63"/>
      <p:bold r:id="rId64"/>
      <p:italic r:id="rId65"/>
      <p:boldItalic r:id="rId66"/>
    </p:embeddedFont>
    <p:embeddedFont>
      <p:font typeface="Alfa Slab One"/>
      <p:regular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8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7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AlfaSlabOne-regular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400"/>
              <a:buNone/>
              <a:defRPr sz="5400"/>
            </a:lvl1pPr>
            <a:lvl2pPr lvl="1" algn="ctr">
              <a:spcBef>
                <a:spcPts val="0"/>
              </a:spcBef>
              <a:buSzPts val="5400"/>
              <a:buNone/>
              <a:defRPr sz="5400"/>
            </a:lvl2pPr>
            <a:lvl3pPr lvl="2" algn="ctr">
              <a:spcBef>
                <a:spcPts val="0"/>
              </a:spcBef>
              <a:buSzPts val="5400"/>
              <a:buNone/>
              <a:defRPr sz="5400"/>
            </a:lvl3pPr>
            <a:lvl4pPr lvl="3" algn="ctr">
              <a:spcBef>
                <a:spcPts val="0"/>
              </a:spcBef>
              <a:buSzPts val="5400"/>
              <a:buNone/>
              <a:defRPr sz="5400"/>
            </a:lvl4pPr>
            <a:lvl5pPr lvl="4" algn="ctr">
              <a:spcBef>
                <a:spcPts val="0"/>
              </a:spcBef>
              <a:buSzPts val="5400"/>
              <a:buNone/>
              <a:defRPr sz="5400"/>
            </a:lvl5pPr>
            <a:lvl6pPr lvl="5" algn="ctr">
              <a:spcBef>
                <a:spcPts val="0"/>
              </a:spcBef>
              <a:buSzPts val="5400"/>
              <a:buNone/>
              <a:defRPr sz="5400"/>
            </a:lvl6pPr>
            <a:lvl7pPr lvl="6" algn="ctr">
              <a:spcBef>
                <a:spcPts val="0"/>
              </a:spcBef>
              <a:buSzPts val="5400"/>
              <a:buNone/>
              <a:defRPr sz="5400"/>
            </a:lvl7pPr>
            <a:lvl8pPr lvl="7" algn="ctr">
              <a:spcBef>
                <a:spcPts val="0"/>
              </a:spcBef>
              <a:buSzPts val="5400"/>
              <a:buNone/>
              <a:defRPr sz="5400"/>
            </a:lvl8pPr>
            <a:lvl9pPr lvl="8" algn="ctr">
              <a:spcBef>
                <a:spcPts val="0"/>
              </a:spcBef>
              <a:buSzPts val="5400"/>
              <a:buNone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3800"/>
              <a:buNone/>
              <a:defRPr sz="3800"/>
            </a:lvl1pPr>
            <a:lvl2pPr lvl="1" algn="ctr">
              <a:spcBef>
                <a:spcPts val="0"/>
              </a:spcBef>
              <a:buSzPts val="3800"/>
              <a:buNone/>
              <a:defRPr sz="3800"/>
            </a:lvl2pPr>
            <a:lvl3pPr lvl="2" algn="ctr">
              <a:spcBef>
                <a:spcPts val="0"/>
              </a:spcBef>
              <a:buSzPts val="3800"/>
              <a:buNone/>
              <a:defRPr sz="3800"/>
            </a:lvl3pPr>
            <a:lvl4pPr lvl="3" algn="ctr">
              <a:spcBef>
                <a:spcPts val="0"/>
              </a:spcBef>
              <a:buSzPts val="3800"/>
              <a:buNone/>
              <a:defRPr sz="3800"/>
            </a:lvl4pPr>
            <a:lvl5pPr lvl="4" algn="ctr">
              <a:spcBef>
                <a:spcPts val="0"/>
              </a:spcBef>
              <a:buSzPts val="3800"/>
              <a:buNone/>
              <a:defRPr sz="3800"/>
            </a:lvl5pPr>
            <a:lvl6pPr lvl="5" algn="ctr">
              <a:spcBef>
                <a:spcPts val="0"/>
              </a:spcBef>
              <a:buSzPts val="3800"/>
              <a:buNone/>
              <a:defRPr sz="3800"/>
            </a:lvl6pPr>
            <a:lvl7pPr lvl="6" algn="ctr">
              <a:spcBef>
                <a:spcPts val="0"/>
              </a:spcBef>
              <a:buSzPts val="3800"/>
              <a:buNone/>
              <a:defRPr sz="3800"/>
            </a:lvl7pPr>
            <a:lvl8pPr lvl="7" algn="ctr">
              <a:spcBef>
                <a:spcPts val="0"/>
              </a:spcBef>
              <a:buSzPts val="3800"/>
              <a:buNone/>
              <a:defRPr sz="3800"/>
            </a:lvl8pPr>
            <a:lvl9pPr lvl="8" algn="ctr">
              <a:spcBef>
                <a:spcPts val="0"/>
              </a:spcBef>
              <a:buSzPts val="3800"/>
              <a:buNone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Isolando o seu ambiente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Comandos Básicos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1413600" y="1188100"/>
            <a:ext cx="6316800" cy="372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agrant init       </a:t>
            </a:r>
            <a:r>
              <a:rPr lang="en" sz="2400"/>
              <a:t>- Criar um Vagrantfile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agrant up         </a:t>
            </a:r>
            <a:r>
              <a:rPr lang="en" sz="2400"/>
              <a:t>- Iniciar/Criar uma vm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agrant halt       </a:t>
            </a:r>
            <a:r>
              <a:rPr lang="en" sz="2400"/>
              <a:t>- Desligar uma vm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agrant destroy    </a:t>
            </a:r>
            <a:r>
              <a:rPr lang="en" sz="2400"/>
              <a:t>- Deletar uma vm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agrant provision  </a:t>
            </a:r>
            <a:r>
              <a:rPr lang="en" sz="2400"/>
              <a:t>- Configurar uma vm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vagrant ssh        </a:t>
            </a:r>
            <a:r>
              <a:rPr lang="en" sz="2400"/>
              <a:t>- Acessar uma vm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Vagrantfile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1603800" y="1633350"/>
            <a:ext cx="5936400" cy="1876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Vagrant.configure("2") do |config|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## https://atlas.hashicorp.com/boxes/search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config.vm.box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"ubuntu/trusty64"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end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865925" y="896850"/>
            <a:ext cx="1389900" cy="736500"/>
          </a:xfrm>
          <a:prstGeom prst="wedgeRoundRectCallout">
            <a:avLst>
              <a:gd fmla="val -37181" name="adj1"/>
              <a:gd fmla="val 97576" name="adj2"/>
              <a:gd fmla="val 0" name="adj3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Outras boxes</a:t>
            </a:r>
          </a:p>
        </p:txBody>
      </p:sp>
      <p:sp>
        <p:nvSpPr>
          <p:cNvPr id="140" name="Shape 140"/>
          <p:cNvSpPr/>
          <p:nvPr/>
        </p:nvSpPr>
        <p:spPr>
          <a:xfrm>
            <a:off x="4870300" y="2850900"/>
            <a:ext cx="1734300" cy="572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Nome da box escolhida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2712925" y="3943750"/>
            <a:ext cx="3623100" cy="572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Box padrão do vagrant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Vagrantfile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603800" y="1633350"/>
            <a:ext cx="5936400" cy="153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Vagrant.configure("2") do |config|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config.vm.box_url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"https://mydomain.com"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config.vm.box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"xpto"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end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2760450" y="3397325"/>
            <a:ext cx="3623100" cy="572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1800"/>
              <a:t>Box de uma origem customizada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Vagrantfile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78250" y="1434325"/>
            <a:ext cx="7459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config.vm.network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"forwarded_port", guest: </a:t>
            </a:r>
            <a:r>
              <a:rPr lang="en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80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host: </a:t>
            </a:r>
            <a:r>
              <a:rPr lang="en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8080</a:t>
            </a:r>
          </a:p>
        </p:txBody>
      </p:sp>
      <p:sp>
        <p:nvSpPr>
          <p:cNvPr id="155" name="Shape 155"/>
          <p:cNvSpPr/>
          <p:nvPr/>
        </p:nvSpPr>
        <p:spPr>
          <a:xfrm>
            <a:off x="4793400" y="854800"/>
            <a:ext cx="4038900" cy="52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E</a:t>
            </a:r>
            <a:r>
              <a:rPr lang="en"/>
              <a:t>ncaminhamento de portas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78250" y="2437800"/>
            <a:ext cx="7459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config.vm.network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"private_network", ip: "192.168.33.10"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78250" y="3517475"/>
            <a:ext cx="7459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config.vm.synced_folder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"../data", "/vagrant_data"</a:t>
            </a:r>
          </a:p>
        </p:txBody>
      </p:sp>
      <p:sp>
        <p:nvSpPr>
          <p:cNvPr id="158" name="Shape 158"/>
          <p:cNvSpPr/>
          <p:nvPr/>
        </p:nvSpPr>
        <p:spPr>
          <a:xfrm>
            <a:off x="4793400" y="1962425"/>
            <a:ext cx="4038900" cy="52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IP de acesso a VM</a:t>
            </a:r>
          </a:p>
        </p:txBody>
      </p:sp>
      <p:sp>
        <p:nvSpPr>
          <p:cNvPr id="159" name="Shape 159"/>
          <p:cNvSpPr/>
          <p:nvPr/>
        </p:nvSpPr>
        <p:spPr>
          <a:xfrm>
            <a:off x="4793400" y="3070050"/>
            <a:ext cx="4038900" cy="52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Sincronização de pasta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Vagrantfile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827000" y="1655550"/>
            <a:ext cx="5490000" cy="183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config.vm.provider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"virtualbox"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do |vb|                                      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vb.name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= "gcs"                                                            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vb.gui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= false                                                             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vb.memory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= "1024"                                                         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vb.cpus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= 2                                                                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end</a:t>
            </a:r>
          </a:p>
        </p:txBody>
      </p:sp>
      <p:sp>
        <p:nvSpPr>
          <p:cNvPr id="166" name="Shape 166"/>
          <p:cNvSpPr/>
          <p:nvPr/>
        </p:nvSpPr>
        <p:spPr>
          <a:xfrm>
            <a:off x="6378900" y="511625"/>
            <a:ext cx="2138100" cy="43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/>
              <a:t>rovider == hypervisor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Outros Providers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100" y="3148775"/>
            <a:ext cx="1546275" cy="15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650" y="944425"/>
            <a:ext cx="3126126" cy="133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550" y="1984651"/>
            <a:ext cx="2805400" cy="25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Vagrantfile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393350" y="1861200"/>
            <a:ext cx="6357300" cy="142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config.vm.provision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"shell"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, inline: &lt;&lt;-SHELL                                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apt-get update                                                             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apt-get install -y vim git 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 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SHELL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3176250" y="3282300"/>
            <a:ext cx="2791500" cy="7680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1800"/>
              <a:t>Automação da configuração ambiente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5538100" y="445025"/>
            <a:ext cx="2791500" cy="7680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Comandos executados pelo usuário root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Outros Provisioners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200" y="332599"/>
            <a:ext cx="1911075" cy="204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400" y="3127675"/>
            <a:ext cx="5109900" cy="16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4200" y="1086950"/>
            <a:ext cx="3610300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22" y="3020761"/>
            <a:ext cx="1571850" cy="1934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Multiplas VMs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2812500" y="1140600"/>
            <a:ext cx="6019800" cy="387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90500" marR="190500" rtl="0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4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Vagrant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configure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"2"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config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config.</a:t>
            </a:r>
            <a:r>
              <a:rPr b="1"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vm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provision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"shell"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00">
                <a:solidFill>
                  <a:srgbClr val="990073"/>
                </a:solidFill>
                <a:latin typeface="Consolas"/>
                <a:ea typeface="Consolas"/>
                <a:cs typeface="Consolas"/>
                <a:sym typeface="Consolas"/>
              </a:rPr>
              <a:t>inline: </a:t>
            </a:r>
            <a:r>
              <a:rPr lang="en" sz="14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"echo Hello"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config.</a:t>
            </a:r>
            <a:r>
              <a:rPr b="1"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vm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define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"web"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web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web.</a:t>
            </a:r>
            <a:r>
              <a:rPr b="1"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vm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"apache"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config.</a:t>
            </a:r>
            <a:r>
              <a:rPr b="1"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vm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define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"db"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db.</a:t>
            </a:r>
            <a:r>
              <a:rPr b="1"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vm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z="14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"mysql"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b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933975" y="1544225"/>
            <a:ext cx="95100" cy="486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933975" y="2328300"/>
            <a:ext cx="95100" cy="807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2933975" y="3654625"/>
            <a:ext cx="95100" cy="859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60250" y="1496725"/>
            <a:ext cx="1817400" cy="48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Provision Global</a:t>
            </a:r>
          </a:p>
        </p:txBody>
      </p:sp>
      <p:sp>
        <p:nvSpPr>
          <p:cNvPr id="202" name="Shape 202"/>
          <p:cNvSpPr/>
          <p:nvPr/>
        </p:nvSpPr>
        <p:spPr>
          <a:xfrm>
            <a:off x="760250" y="2488650"/>
            <a:ext cx="1817400" cy="48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Config da vm web</a:t>
            </a:r>
          </a:p>
        </p:txBody>
      </p:sp>
      <p:sp>
        <p:nvSpPr>
          <p:cNvPr id="203" name="Shape 203"/>
          <p:cNvSpPr/>
          <p:nvPr/>
        </p:nvSpPr>
        <p:spPr>
          <a:xfrm>
            <a:off x="760250" y="3840775"/>
            <a:ext cx="1817400" cy="48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Config da vm db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Fluxo de Trabalho</a:t>
            </a:r>
          </a:p>
        </p:txBody>
      </p:sp>
      <p:sp>
        <p:nvSpPr>
          <p:cNvPr id="209" name="Shape 20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</a:t>
            </a:r>
            <a:r>
              <a:rPr lang="en"/>
              <a:t>agrant init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Editar vagrant file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</a:t>
            </a:r>
            <a:r>
              <a:rPr lang="en"/>
              <a:t>agrant up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</a:t>
            </a:r>
            <a:r>
              <a:rPr lang="en"/>
              <a:t>agrant ssh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Depois que sair da vm</a:t>
            </a:r>
          </a:p>
          <a:p>
            <a:pPr indent="-342900" lvl="0" marL="457200">
              <a:spcBef>
                <a:spcPts val="0"/>
              </a:spcBef>
              <a:buSzPts val="1800"/>
              <a:buAutoNum type="arabicPeriod"/>
            </a:pPr>
            <a:r>
              <a:rPr lang="en"/>
              <a:t>v</a:t>
            </a:r>
            <a:r>
              <a:rPr lang="en"/>
              <a:t>agrant halt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Isolando o seu ambiente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5295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Reduzir acoplamento entre o ambiente pessoal e o ambiente de trabalho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Ambiente igual para toda a equipe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Evita “Funciona no meu computador”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IaC - Infrastructure as Code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Maior </a:t>
            </a:r>
            <a:r>
              <a:rPr lang="en"/>
              <a:t>manutenibilidade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Maior controle para os desenvolvedores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Início com a computação em nuvem</a:t>
            </a: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IaaS - Infrastructure as Service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Descrição e documentação do ambiente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800" y="1774750"/>
            <a:ext cx="4343674" cy="2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1568000"/>
            <a:ext cx="8114400" cy="335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Features adicionais do Vagrant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Verificar todas as VMs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2530200" y="2676500"/>
            <a:ext cx="4083600" cy="87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Retorna o id, estado e localização de cada VM utilizada no seu host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2053050" y="1686800"/>
            <a:ext cx="503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agrant global-status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Salvando estado atual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2114550" y="2922175"/>
            <a:ext cx="4914900" cy="195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Salva o estado atual da VM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Criar uma pilha de snapshot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Similar ao “git stash”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Permite restauração de um ponto específico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2053050" y="1686800"/>
            <a:ext cx="503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vagrant snapshot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Criando sua box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2073000" y="2937925"/>
            <a:ext cx="4998000" cy="67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Cria um box a partir do estado atual da sua vm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399350" y="1639275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vagrant package --base my-box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Gerenciando as boxes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2387700" y="3076600"/>
            <a:ext cx="4368600" cy="140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Permite a adição e atualização de boxes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Customizadas ou padrões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Evita tempo de download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2575200" y="1164100"/>
            <a:ext cx="3993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vagrant box list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vagrant box add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vagrant box update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Validando seu Vagrantfile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1936350" y="2827150"/>
            <a:ext cx="5271300" cy="108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Checa se a syntax do seu Vagrantfile está correta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Evita execuções desnecessárias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1399350" y="1639275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vagrant validate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Sincronização de Pastas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3563625"/>
            <a:ext cx="8520600" cy="51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Força a </a:t>
            </a:r>
            <a:r>
              <a:rPr lang="en"/>
              <a:t>ressincronização</a:t>
            </a:r>
            <a:r>
              <a:rPr lang="en"/>
              <a:t> das pastas marcadas para sincronização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842100" y="1236775"/>
            <a:ext cx="7459800" cy="57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config.vm.synced_folder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"../data", "/vagrant_data"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399350" y="1809475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vagrant rsync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Containers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 que são?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Carregam tudo que é necessário para o funcionamento da sua app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Instancias isoladas de um sistema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Containers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Jails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Virtualization Engines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Criam ambientes mínimos e isolados para a sua aplicação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998" y="2938351"/>
            <a:ext cx="3027600" cy="177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1345850" y="1067700"/>
            <a:ext cx="1578900" cy="3008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/>
              <a:t>Host</a:t>
            </a:r>
          </a:p>
        </p:txBody>
      </p:sp>
      <p:sp>
        <p:nvSpPr>
          <p:cNvPr id="275" name="Shape 275"/>
          <p:cNvSpPr/>
          <p:nvPr/>
        </p:nvSpPr>
        <p:spPr>
          <a:xfrm rot="5400000">
            <a:off x="2976944" y="2067300"/>
            <a:ext cx="3008100" cy="1008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/>
              <a:t>Container Manager</a:t>
            </a:r>
          </a:p>
        </p:txBody>
      </p:sp>
      <p:sp>
        <p:nvSpPr>
          <p:cNvPr id="276" name="Shape 276"/>
          <p:cNvSpPr/>
          <p:nvPr/>
        </p:nvSpPr>
        <p:spPr>
          <a:xfrm>
            <a:off x="6902960" y="1122973"/>
            <a:ext cx="895200" cy="7965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/>
              <a:t>app1</a:t>
            </a:r>
          </a:p>
        </p:txBody>
      </p:sp>
      <p:sp>
        <p:nvSpPr>
          <p:cNvPr id="277" name="Shape 277"/>
          <p:cNvSpPr/>
          <p:nvPr/>
        </p:nvSpPr>
        <p:spPr>
          <a:xfrm>
            <a:off x="6902960" y="2173451"/>
            <a:ext cx="895200" cy="7965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/>
              <a:t>app2</a:t>
            </a:r>
          </a:p>
        </p:txBody>
      </p:sp>
      <p:sp>
        <p:nvSpPr>
          <p:cNvPr id="278" name="Shape 278"/>
          <p:cNvSpPr/>
          <p:nvPr/>
        </p:nvSpPr>
        <p:spPr>
          <a:xfrm>
            <a:off x="6902960" y="3223928"/>
            <a:ext cx="895200" cy="7965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/>
              <a:t>app3</a:t>
            </a:r>
          </a:p>
        </p:txBody>
      </p:sp>
      <p:cxnSp>
        <p:nvCxnSpPr>
          <p:cNvPr id="279" name="Shape 279"/>
          <p:cNvCxnSpPr>
            <a:stCxn id="274" idx="3"/>
            <a:endCxn id="275" idx="2"/>
          </p:cNvCxnSpPr>
          <p:nvPr/>
        </p:nvCxnSpPr>
        <p:spPr>
          <a:xfrm>
            <a:off x="2924750" y="2571750"/>
            <a:ext cx="105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0" name="Shape 280"/>
          <p:cNvCxnSpPr>
            <a:stCxn id="275" idx="0"/>
            <a:endCxn id="276" idx="1"/>
          </p:cNvCxnSpPr>
          <p:nvPr/>
        </p:nvCxnSpPr>
        <p:spPr>
          <a:xfrm flipH="1" rot="10800000">
            <a:off x="4985444" y="1521150"/>
            <a:ext cx="1917600" cy="10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1" name="Shape 281"/>
          <p:cNvCxnSpPr>
            <a:stCxn id="275" idx="0"/>
            <a:endCxn id="277" idx="1"/>
          </p:cNvCxnSpPr>
          <p:nvPr/>
        </p:nvCxnSpPr>
        <p:spPr>
          <a:xfrm>
            <a:off x="4985444" y="2571750"/>
            <a:ext cx="19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2" name="Shape 282"/>
          <p:cNvCxnSpPr>
            <a:stCxn id="275" idx="0"/>
            <a:endCxn id="278" idx="1"/>
          </p:cNvCxnSpPr>
          <p:nvPr/>
        </p:nvCxnSpPr>
        <p:spPr>
          <a:xfrm>
            <a:off x="4985444" y="2571750"/>
            <a:ext cx="1917600" cy="10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42462" l="29611" r="29066" t="0"/>
          <a:stretch/>
        </p:blipFill>
        <p:spPr>
          <a:xfrm>
            <a:off x="2494550" y="724600"/>
            <a:ext cx="760224" cy="748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1446350" y="4075800"/>
            <a:ext cx="1377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Sua máquina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3792050" y="4156925"/>
            <a:ext cx="13779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Sistema de Containers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661600" y="4156925"/>
            <a:ext cx="1377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Containers</a:t>
            </a:r>
          </a:p>
        </p:txBody>
      </p:sp>
      <p:sp>
        <p:nvSpPr>
          <p:cNvPr id="287" name="Shape 287"/>
          <p:cNvSpPr/>
          <p:nvPr/>
        </p:nvSpPr>
        <p:spPr>
          <a:xfrm>
            <a:off x="7267150" y="120500"/>
            <a:ext cx="1793700" cy="748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Sem SOs Específicos</a:t>
            </a: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4">
            <a:alphaModFix/>
          </a:blip>
          <a:srcRect b="36413" l="11718" r="9843" t="14164"/>
          <a:stretch/>
        </p:blipFill>
        <p:spPr>
          <a:xfrm>
            <a:off x="4124404" y="434900"/>
            <a:ext cx="1578899" cy="88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Virtualização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356375"/>
            <a:ext cx="8114400" cy="4570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Isola o ambiente? Mas as vms não fazem isso já?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Shape 298"/>
          <p:cNvCxnSpPr/>
          <p:nvPr/>
        </p:nvCxnSpPr>
        <p:spPr>
          <a:xfrm>
            <a:off x="586650" y="2506425"/>
            <a:ext cx="7970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21543" l="13102" r="57721" t="20793"/>
          <a:stretch/>
        </p:blipFill>
        <p:spPr>
          <a:xfrm>
            <a:off x="538075" y="1379375"/>
            <a:ext cx="883796" cy="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1975" y="1260600"/>
            <a:ext cx="951350" cy="9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786" y="1319976"/>
            <a:ext cx="1636435" cy="960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130675" y="2791500"/>
            <a:ext cx="1698600" cy="78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Máquina completa com o sistema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7168350" y="2791500"/>
            <a:ext cx="1698600" cy="78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Aplicação</a:t>
            </a:r>
            <a:r>
              <a:rPr lang="en"/>
              <a:t> empacotada em um </a:t>
            </a:r>
            <a:r>
              <a:rPr lang="en"/>
              <a:t>executável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3722700" y="2791500"/>
            <a:ext cx="1698600" cy="78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Aplicação e suas dependências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2340100" y="463300"/>
            <a:ext cx="4217100" cy="2458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2565825" y="772125"/>
            <a:ext cx="1591800" cy="62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Serviço Auth</a:t>
            </a:r>
          </a:p>
        </p:txBody>
      </p:sp>
      <p:sp>
        <p:nvSpPr>
          <p:cNvPr id="311" name="Shape 311"/>
          <p:cNvSpPr/>
          <p:nvPr/>
        </p:nvSpPr>
        <p:spPr>
          <a:xfrm>
            <a:off x="4749500" y="772125"/>
            <a:ext cx="1591800" cy="62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DB</a:t>
            </a:r>
          </a:p>
        </p:txBody>
      </p:sp>
      <p:sp>
        <p:nvSpPr>
          <p:cNvPr id="312" name="Shape 312"/>
          <p:cNvSpPr/>
          <p:nvPr/>
        </p:nvSpPr>
        <p:spPr>
          <a:xfrm>
            <a:off x="3652750" y="2088650"/>
            <a:ext cx="1591800" cy="62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Web</a:t>
            </a:r>
          </a:p>
        </p:txBody>
      </p:sp>
      <p:sp>
        <p:nvSpPr>
          <p:cNvPr id="313" name="Shape 313"/>
          <p:cNvSpPr/>
          <p:nvPr/>
        </p:nvSpPr>
        <p:spPr>
          <a:xfrm>
            <a:off x="772100" y="60592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Lib X 3.2</a:t>
            </a:r>
          </a:p>
        </p:txBody>
      </p:sp>
      <p:cxnSp>
        <p:nvCxnSpPr>
          <p:cNvPr id="314" name="Shape 314"/>
          <p:cNvCxnSpPr>
            <a:stCxn id="310" idx="1"/>
            <a:endCxn id="313" idx="3"/>
          </p:cNvCxnSpPr>
          <p:nvPr/>
        </p:nvCxnSpPr>
        <p:spPr>
          <a:xfrm rot="10800000">
            <a:off x="1686825" y="1086975"/>
            <a:ext cx="87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5" name="Shape 315"/>
          <p:cNvSpPr/>
          <p:nvPr/>
        </p:nvSpPr>
        <p:spPr>
          <a:xfrm>
            <a:off x="7210500" y="60592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2.7</a:t>
            </a:r>
          </a:p>
        </p:txBody>
      </p:sp>
      <p:sp>
        <p:nvSpPr>
          <p:cNvPr id="316" name="Shape 316"/>
          <p:cNvSpPr/>
          <p:nvPr/>
        </p:nvSpPr>
        <p:spPr>
          <a:xfrm>
            <a:off x="3991300" y="3490450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5.4</a:t>
            </a:r>
          </a:p>
        </p:txBody>
      </p:sp>
      <p:cxnSp>
        <p:nvCxnSpPr>
          <p:cNvPr id="317" name="Shape 317"/>
          <p:cNvCxnSpPr>
            <a:stCxn id="311" idx="3"/>
            <a:endCxn id="315" idx="1"/>
          </p:cNvCxnSpPr>
          <p:nvPr/>
        </p:nvCxnSpPr>
        <p:spPr>
          <a:xfrm>
            <a:off x="6341300" y="1086975"/>
            <a:ext cx="86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8" name="Shape 318"/>
          <p:cNvCxnSpPr>
            <a:stCxn id="312" idx="2"/>
            <a:endCxn id="316" idx="0"/>
          </p:cNvCxnSpPr>
          <p:nvPr/>
        </p:nvCxnSpPr>
        <p:spPr>
          <a:xfrm>
            <a:off x="4448650" y="2718350"/>
            <a:ext cx="0" cy="77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025" y="1252963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Solução com VMs</a:t>
            </a: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4">
            <a:alphaModFix/>
          </a:blip>
          <a:srcRect b="42465" l="29612" r="34120" t="9589"/>
          <a:stretch/>
        </p:blipFill>
        <p:spPr>
          <a:xfrm>
            <a:off x="7744425" y="1131738"/>
            <a:ext cx="667225" cy="6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150" y="28430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3390750" y="3345375"/>
            <a:ext cx="1447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Web</a:t>
            </a: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4">
            <a:alphaModFix/>
          </a:blip>
          <a:srcRect b="42465" l="29612" r="34120" t="9589"/>
          <a:stretch/>
        </p:blipFill>
        <p:spPr>
          <a:xfrm>
            <a:off x="4838550" y="2721775"/>
            <a:ext cx="667225" cy="6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50" y="135612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/>
          <p:nvPr/>
        </p:nvSpPr>
        <p:spPr>
          <a:xfrm>
            <a:off x="407150" y="1858500"/>
            <a:ext cx="1447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Auth</a:t>
            </a: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4">
            <a:alphaModFix/>
          </a:blip>
          <a:srcRect b="42465" l="29612" r="34120" t="9589"/>
          <a:stretch/>
        </p:blipFill>
        <p:spPr>
          <a:xfrm>
            <a:off x="1854950" y="1234900"/>
            <a:ext cx="667225" cy="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2083550" y="198772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3.2</a:t>
            </a:r>
          </a:p>
        </p:txBody>
      </p:sp>
      <p:sp>
        <p:nvSpPr>
          <p:cNvPr id="333" name="Shape 333"/>
          <p:cNvSpPr/>
          <p:nvPr/>
        </p:nvSpPr>
        <p:spPr>
          <a:xfrm>
            <a:off x="6224625" y="1755325"/>
            <a:ext cx="1591800" cy="62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DB</a:t>
            </a:r>
          </a:p>
        </p:txBody>
      </p:sp>
      <p:sp>
        <p:nvSpPr>
          <p:cNvPr id="334" name="Shape 334"/>
          <p:cNvSpPr/>
          <p:nvPr/>
        </p:nvSpPr>
        <p:spPr>
          <a:xfrm>
            <a:off x="7973025" y="198772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2.7</a:t>
            </a:r>
          </a:p>
        </p:txBody>
      </p:sp>
      <p:sp>
        <p:nvSpPr>
          <p:cNvPr id="335" name="Shape 335"/>
          <p:cNvSpPr/>
          <p:nvPr/>
        </p:nvSpPr>
        <p:spPr>
          <a:xfrm>
            <a:off x="5067150" y="356172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5.4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100" y="1645038"/>
            <a:ext cx="1073040" cy="10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025" y="1252963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Solução com VMs</a:t>
            </a: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4">
            <a:alphaModFix/>
          </a:blip>
          <a:srcRect b="42465" l="29612" r="34120" t="9589"/>
          <a:stretch/>
        </p:blipFill>
        <p:spPr>
          <a:xfrm>
            <a:off x="7744425" y="1131738"/>
            <a:ext cx="667225" cy="6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150" y="28430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3390750" y="3345375"/>
            <a:ext cx="1447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Web</a:t>
            </a: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4">
            <a:alphaModFix/>
          </a:blip>
          <a:srcRect b="42465" l="29612" r="34120" t="9589"/>
          <a:stretch/>
        </p:blipFill>
        <p:spPr>
          <a:xfrm>
            <a:off x="4838550" y="2721775"/>
            <a:ext cx="667225" cy="6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50" y="135612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/>
          <p:nvPr/>
        </p:nvSpPr>
        <p:spPr>
          <a:xfrm>
            <a:off x="407150" y="1858500"/>
            <a:ext cx="1447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Auth</a:t>
            </a:r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4">
            <a:alphaModFix/>
          </a:blip>
          <a:srcRect b="42465" l="29612" r="34120" t="9589"/>
          <a:stretch/>
        </p:blipFill>
        <p:spPr>
          <a:xfrm>
            <a:off x="1854950" y="1234900"/>
            <a:ext cx="667225" cy="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2083550" y="198772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3.2</a:t>
            </a:r>
          </a:p>
        </p:txBody>
      </p:sp>
      <p:sp>
        <p:nvSpPr>
          <p:cNvPr id="351" name="Shape 351"/>
          <p:cNvSpPr/>
          <p:nvPr/>
        </p:nvSpPr>
        <p:spPr>
          <a:xfrm>
            <a:off x="6224625" y="1755325"/>
            <a:ext cx="1591800" cy="62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DB</a:t>
            </a:r>
          </a:p>
        </p:txBody>
      </p:sp>
      <p:sp>
        <p:nvSpPr>
          <p:cNvPr id="352" name="Shape 352"/>
          <p:cNvSpPr/>
          <p:nvPr/>
        </p:nvSpPr>
        <p:spPr>
          <a:xfrm>
            <a:off x="7973025" y="198772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2.7</a:t>
            </a:r>
          </a:p>
        </p:txBody>
      </p:sp>
      <p:sp>
        <p:nvSpPr>
          <p:cNvPr id="353" name="Shape 353"/>
          <p:cNvSpPr/>
          <p:nvPr/>
        </p:nvSpPr>
        <p:spPr>
          <a:xfrm>
            <a:off x="5067150" y="356172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5.4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100" y="1645038"/>
            <a:ext cx="1073040" cy="10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/>
          <p:nvPr/>
        </p:nvSpPr>
        <p:spPr>
          <a:xfrm>
            <a:off x="407150" y="3561725"/>
            <a:ext cx="1829400" cy="807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SOs Iguais só mudam a versão da Lib X</a:t>
            </a:r>
          </a:p>
        </p:txBody>
      </p:sp>
      <p:sp>
        <p:nvSpPr>
          <p:cNvPr id="356" name="Shape 356"/>
          <p:cNvSpPr/>
          <p:nvPr/>
        </p:nvSpPr>
        <p:spPr>
          <a:xfrm>
            <a:off x="6890925" y="3561725"/>
            <a:ext cx="1996800" cy="807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Requer 3 máquinas dedicadas a cada serviço</a:t>
            </a:r>
          </a:p>
        </p:txBody>
      </p:sp>
      <p:sp>
        <p:nvSpPr>
          <p:cNvPr id="357" name="Shape 357"/>
          <p:cNvSpPr/>
          <p:nvPr/>
        </p:nvSpPr>
        <p:spPr>
          <a:xfrm>
            <a:off x="5067150" y="210125"/>
            <a:ext cx="1996800" cy="807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Deploy de 3 Máquinas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875" y="1089000"/>
            <a:ext cx="5156829" cy="39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Solução com Containers</a:t>
            </a:r>
          </a:p>
        </p:txBody>
      </p:sp>
      <p:sp>
        <p:nvSpPr>
          <p:cNvPr id="364" name="Shape 364"/>
          <p:cNvSpPr/>
          <p:nvPr/>
        </p:nvSpPr>
        <p:spPr>
          <a:xfrm>
            <a:off x="1942950" y="3359625"/>
            <a:ext cx="1447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Auth</a:t>
            </a:r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4">
            <a:alphaModFix/>
          </a:blip>
          <a:srcRect b="42465" l="29612" r="34120" t="9589"/>
          <a:stretch/>
        </p:blipFill>
        <p:spPr>
          <a:xfrm>
            <a:off x="6062900" y="718225"/>
            <a:ext cx="1029405" cy="9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/>
          <p:nvPr/>
        </p:nvSpPr>
        <p:spPr>
          <a:xfrm>
            <a:off x="2209500" y="228467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3.2</a:t>
            </a:r>
          </a:p>
        </p:txBody>
      </p:sp>
      <p:sp>
        <p:nvSpPr>
          <p:cNvPr id="367" name="Shape 367"/>
          <p:cNvSpPr/>
          <p:nvPr/>
        </p:nvSpPr>
        <p:spPr>
          <a:xfrm>
            <a:off x="5133225" y="3359625"/>
            <a:ext cx="1447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DB</a:t>
            </a:r>
          </a:p>
        </p:txBody>
      </p:sp>
      <p:sp>
        <p:nvSpPr>
          <p:cNvPr id="368" name="Shape 368"/>
          <p:cNvSpPr/>
          <p:nvPr/>
        </p:nvSpPr>
        <p:spPr>
          <a:xfrm>
            <a:off x="5399775" y="228467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2.7</a:t>
            </a:r>
          </a:p>
        </p:txBody>
      </p:sp>
      <p:sp>
        <p:nvSpPr>
          <p:cNvPr id="369" name="Shape 369"/>
          <p:cNvSpPr/>
          <p:nvPr/>
        </p:nvSpPr>
        <p:spPr>
          <a:xfrm>
            <a:off x="3804625" y="228467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5.4</a:t>
            </a:r>
          </a:p>
        </p:txBody>
      </p:sp>
      <p:sp>
        <p:nvSpPr>
          <p:cNvPr id="370" name="Shape 370"/>
          <p:cNvSpPr/>
          <p:nvPr/>
        </p:nvSpPr>
        <p:spPr>
          <a:xfrm>
            <a:off x="3538088" y="3359625"/>
            <a:ext cx="1447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Web</a:t>
            </a:r>
          </a:p>
        </p:txBody>
      </p:sp>
      <p:cxnSp>
        <p:nvCxnSpPr>
          <p:cNvPr id="371" name="Shape 371"/>
          <p:cNvCxnSpPr/>
          <p:nvPr/>
        </p:nvCxnSpPr>
        <p:spPr>
          <a:xfrm>
            <a:off x="3456725" y="1307025"/>
            <a:ext cx="0" cy="262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372" name="Shape 372"/>
          <p:cNvCxnSpPr/>
          <p:nvPr/>
        </p:nvCxnSpPr>
        <p:spPr>
          <a:xfrm>
            <a:off x="5058325" y="1307025"/>
            <a:ext cx="0" cy="262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875" y="1089000"/>
            <a:ext cx="5156829" cy="39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Solução com Containers</a:t>
            </a:r>
          </a:p>
        </p:txBody>
      </p:sp>
      <p:sp>
        <p:nvSpPr>
          <p:cNvPr id="379" name="Shape 379"/>
          <p:cNvSpPr/>
          <p:nvPr/>
        </p:nvSpPr>
        <p:spPr>
          <a:xfrm>
            <a:off x="1942950" y="3359625"/>
            <a:ext cx="1447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Auth</a:t>
            </a: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4">
            <a:alphaModFix/>
          </a:blip>
          <a:srcRect b="42465" l="29612" r="34120" t="9589"/>
          <a:stretch/>
        </p:blipFill>
        <p:spPr>
          <a:xfrm>
            <a:off x="6062900" y="718225"/>
            <a:ext cx="1029405" cy="9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/>
          <p:nvPr/>
        </p:nvSpPr>
        <p:spPr>
          <a:xfrm>
            <a:off x="2209500" y="228467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3.2</a:t>
            </a:r>
          </a:p>
        </p:txBody>
      </p:sp>
      <p:sp>
        <p:nvSpPr>
          <p:cNvPr id="382" name="Shape 382"/>
          <p:cNvSpPr/>
          <p:nvPr/>
        </p:nvSpPr>
        <p:spPr>
          <a:xfrm>
            <a:off x="5133225" y="3359625"/>
            <a:ext cx="1447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DB</a:t>
            </a:r>
          </a:p>
        </p:txBody>
      </p:sp>
      <p:sp>
        <p:nvSpPr>
          <p:cNvPr id="383" name="Shape 383"/>
          <p:cNvSpPr/>
          <p:nvPr/>
        </p:nvSpPr>
        <p:spPr>
          <a:xfrm>
            <a:off x="5399775" y="228467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2.7</a:t>
            </a:r>
          </a:p>
        </p:txBody>
      </p:sp>
      <p:sp>
        <p:nvSpPr>
          <p:cNvPr id="384" name="Shape 384"/>
          <p:cNvSpPr/>
          <p:nvPr/>
        </p:nvSpPr>
        <p:spPr>
          <a:xfrm>
            <a:off x="3804625" y="2284675"/>
            <a:ext cx="914700" cy="962100"/>
          </a:xfrm>
          <a:prstGeom prst="foldedCorner">
            <a:avLst>
              <a:gd fmla="val 16667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Lib X 5.4</a:t>
            </a:r>
          </a:p>
        </p:txBody>
      </p:sp>
      <p:sp>
        <p:nvSpPr>
          <p:cNvPr id="385" name="Shape 385"/>
          <p:cNvSpPr/>
          <p:nvPr/>
        </p:nvSpPr>
        <p:spPr>
          <a:xfrm>
            <a:off x="3538088" y="3359625"/>
            <a:ext cx="1447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Serviço Web</a:t>
            </a:r>
          </a:p>
        </p:txBody>
      </p:sp>
      <p:cxnSp>
        <p:nvCxnSpPr>
          <p:cNvPr id="386" name="Shape 386"/>
          <p:cNvCxnSpPr/>
          <p:nvPr/>
        </p:nvCxnSpPr>
        <p:spPr>
          <a:xfrm>
            <a:off x="3456725" y="1307025"/>
            <a:ext cx="0" cy="262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387" name="Shape 387"/>
          <p:cNvCxnSpPr/>
          <p:nvPr/>
        </p:nvCxnSpPr>
        <p:spPr>
          <a:xfrm>
            <a:off x="5058325" y="1307025"/>
            <a:ext cx="0" cy="262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388" name="Shape 388"/>
          <p:cNvSpPr/>
          <p:nvPr/>
        </p:nvSpPr>
        <p:spPr>
          <a:xfrm>
            <a:off x="6994925" y="1307025"/>
            <a:ext cx="2051700" cy="807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Containers isolados com diferentes versões da Lib X</a:t>
            </a:r>
          </a:p>
        </p:txBody>
      </p:sp>
      <p:sp>
        <p:nvSpPr>
          <p:cNvPr id="389" name="Shape 389"/>
          <p:cNvSpPr/>
          <p:nvPr/>
        </p:nvSpPr>
        <p:spPr>
          <a:xfrm>
            <a:off x="6994925" y="2206392"/>
            <a:ext cx="2051700" cy="807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Deploy de apenas 1 máquina</a:t>
            </a:r>
          </a:p>
        </p:txBody>
      </p:sp>
      <p:sp>
        <p:nvSpPr>
          <p:cNvPr id="390" name="Shape 390"/>
          <p:cNvSpPr/>
          <p:nvPr/>
        </p:nvSpPr>
        <p:spPr>
          <a:xfrm>
            <a:off x="6994925" y="3105758"/>
            <a:ext cx="2051700" cy="807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 host não possui a Lib X</a:t>
            </a:r>
          </a:p>
        </p:txBody>
      </p:sp>
      <p:sp>
        <p:nvSpPr>
          <p:cNvPr id="391" name="Shape 391"/>
          <p:cNvSpPr/>
          <p:nvPr/>
        </p:nvSpPr>
        <p:spPr>
          <a:xfrm>
            <a:off x="6994925" y="4005125"/>
            <a:ext cx="2051700" cy="807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Mesmo SO base com pequenas alterações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265500" y="154450"/>
            <a:ext cx="4045200" cy="891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Vantagens</a:t>
            </a:r>
          </a:p>
        </p:txBody>
      </p:sp>
      <p:sp>
        <p:nvSpPr>
          <p:cNvPr id="397" name="Shape 397"/>
          <p:cNvSpPr txBox="1"/>
          <p:nvPr>
            <p:ph idx="2" type="body"/>
          </p:nvPr>
        </p:nvSpPr>
        <p:spPr>
          <a:xfrm>
            <a:off x="4963250" y="104545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Menos seguros que máquinas virtuais</a:t>
            </a:r>
          </a:p>
          <a:p>
            <a:pPr indent="-342900" lvl="0" marL="457200" rtl="0">
              <a:spcBef>
                <a:spcPts val="0"/>
              </a:spcBef>
              <a:buSzPts val="1800"/>
              <a:buAutoNum type="arabicPeriod"/>
            </a:pPr>
            <a:r>
              <a:rPr lang="en"/>
              <a:t>Dependem</a:t>
            </a:r>
            <a:r>
              <a:rPr lang="en"/>
              <a:t> muito do Host</a:t>
            </a:r>
          </a:p>
        </p:txBody>
      </p:sp>
      <p:sp>
        <p:nvSpPr>
          <p:cNvPr id="398" name="Shape 398"/>
          <p:cNvSpPr txBox="1"/>
          <p:nvPr>
            <p:ph idx="2" type="body"/>
          </p:nvPr>
        </p:nvSpPr>
        <p:spPr>
          <a:xfrm>
            <a:off x="369600" y="104545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Leves em comparação com VMs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Deploy e Execução Rápidas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Deploy facilitado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Carregam só o necessário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Fácil de escalar</a:t>
            </a:r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4859150" y="154450"/>
            <a:ext cx="4045200" cy="891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Desvantagens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Ferramentas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75" y="1509675"/>
            <a:ext cx="3286100" cy="293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675" y="445025"/>
            <a:ext cx="3225050" cy="21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500" y="3272650"/>
            <a:ext cx="241935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Docker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 que é?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Abstração do HW a nível de SW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Cria Computadores Virtuais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 Machines (VMs)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Guest Machine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Tipos: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Virtualization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Paravirtualization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Hypervisor: Programa que faz virtualização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800" y="1946350"/>
            <a:ext cx="2622525" cy="26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311700" y="1615500"/>
            <a:ext cx="8520600" cy="315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Gerenciador de Containers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Criar, Remove, Instancia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Images: Aglomerado executável com tudo que o seu SW precisa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Binários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SO mínimos e “incompletos”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Ponto de partida para a criação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Containers: Instancias das imagens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Compartilha o kernel com o host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Orientado a processos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Trata o container como um estado</a:t>
            </a:r>
          </a:p>
          <a:p>
            <a:pPr indent="-317500" lvl="1" marL="914400" rtl="0">
              <a:spcBef>
                <a:spcPts val="0"/>
              </a:spcBef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GIT-like (parecido com o git)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4951249" cy="16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311700" y="1484850"/>
            <a:ext cx="8520600" cy="308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Trata o container como um estado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GIT-like (parecido com o git)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Fork do sistema de arquivos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Não o seu atual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Sistema da imagem base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Grava as diferenças das imagens</a:t>
            </a:r>
          </a:p>
          <a:p>
            <a:pPr indent="-342900" lvl="0" marL="457200" rtl="0">
              <a:spcBef>
                <a:spcPts val="0"/>
              </a:spcBef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Push/Pull Docker Hub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4951249" cy="16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Criando container (imagem pronta)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1399350" y="2233200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docker run -it ubuntu bash</a:t>
            </a:r>
          </a:p>
        </p:txBody>
      </p:sp>
      <p:sp>
        <p:nvSpPr>
          <p:cNvPr id="431" name="Shape 431"/>
          <p:cNvSpPr/>
          <p:nvPr/>
        </p:nvSpPr>
        <p:spPr>
          <a:xfrm rot="5400000">
            <a:off x="3337950" y="1698700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3070650" y="1174180"/>
            <a:ext cx="114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Cria o container</a:t>
            </a:r>
          </a:p>
        </p:txBody>
      </p:sp>
      <p:sp>
        <p:nvSpPr>
          <p:cNvPr id="433" name="Shape 433"/>
          <p:cNvSpPr/>
          <p:nvPr/>
        </p:nvSpPr>
        <p:spPr>
          <a:xfrm rot="-5400000">
            <a:off x="4269150" y="2932075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 txBox="1"/>
          <p:nvPr/>
        </p:nvSpPr>
        <p:spPr>
          <a:xfrm>
            <a:off x="3751650" y="3630950"/>
            <a:ext cx="16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stdin + TTY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(modo interativo)</a:t>
            </a:r>
          </a:p>
        </p:txBody>
      </p:sp>
      <p:sp>
        <p:nvSpPr>
          <p:cNvPr id="435" name="Shape 435"/>
          <p:cNvSpPr/>
          <p:nvPr/>
        </p:nvSpPr>
        <p:spPr>
          <a:xfrm rot="5400000">
            <a:off x="5177850" y="1815450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 txBox="1"/>
          <p:nvPr/>
        </p:nvSpPr>
        <p:spPr>
          <a:xfrm>
            <a:off x="4910550" y="1290930"/>
            <a:ext cx="114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Imagem base</a:t>
            </a:r>
          </a:p>
        </p:txBody>
      </p:sp>
      <p:sp>
        <p:nvSpPr>
          <p:cNvPr id="437" name="Shape 437"/>
          <p:cNvSpPr/>
          <p:nvPr/>
        </p:nvSpPr>
        <p:spPr>
          <a:xfrm rot="-5400000">
            <a:off x="6568350" y="2932075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6050850" y="3630950"/>
            <a:ext cx="16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Comando que vai rodar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Listando os containers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1399350" y="2233200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docker ps -a</a:t>
            </a:r>
          </a:p>
        </p:txBody>
      </p:sp>
      <p:sp>
        <p:nvSpPr>
          <p:cNvPr id="445" name="Shape 445"/>
          <p:cNvSpPr/>
          <p:nvPr/>
        </p:nvSpPr>
        <p:spPr>
          <a:xfrm rot="-5400000">
            <a:off x="5451750" y="2874600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 txBox="1"/>
          <p:nvPr/>
        </p:nvSpPr>
        <p:spPr>
          <a:xfrm>
            <a:off x="4934250" y="3573475"/>
            <a:ext cx="16407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Inclui containers que estão desligados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Excluindo Containers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1399350" y="1567975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docker rm 001aac04ad8f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x="1399350" y="2795325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docker rm </a:t>
            </a: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naughty_panini</a:t>
            </a:r>
          </a:p>
        </p:txBody>
      </p:sp>
      <p:sp>
        <p:nvSpPr>
          <p:cNvPr id="454" name="Shape 454"/>
          <p:cNvSpPr/>
          <p:nvPr/>
        </p:nvSpPr>
        <p:spPr>
          <a:xfrm rot="-5400000">
            <a:off x="5439875" y="3436725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 txBox="1"/>
          <p:nvPr/>
        </p:nvSpPr>
        <p:spPr>
          <a:xfrm>
            <a:off x="4922375" y="4135600"/>
            <a:ext cx="16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Nome do container</a:t>
            </a:r>
          </a:p>
        </p:txBody>
      </p:sp>
      <p:sp>
        <p:nvSpPr>
          <p:cNvPr id="456" name="Shape 456"/>
          <p:cNvSpPr/>
          <p:nvPr/>
        </p:nvSpPr>
        <p:spPr>
          <a:xfrm rot="5400000">
            <a:off x="5368600" y="969550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5101300" y="445030"/>
            <a:ext cx="114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ID do container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Criando container (imagem pronta)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0" y="2350363"/>
            <a:ext cx="930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docker run -it --name my_ubuntu ubuntu bash</a:t>
            </a:r>
          </a:p>
        </p:txBody>
      </p:sp>
      <p:sp>
        <p:nvSpPr>
          <p:cNvPr id="464" name="Shape 464"/>
          <p:cNvSpPr/>
          <p:nvPr/>
        </p:nvSpPr>
        <p:spPr>
          <a:xfrm rot="-5400000">
            <a:off x="5131025" y="2884550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4613525" y="3583425"/>
            <a:ext cx="16407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Especifica um nome para o container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Diff do container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1399350" y="2233200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docker diff my_ubuntu</a:t>
            </a:r>
          </a:p>
        </p:txBody>
      </p:sp>
      <p:sp>
        <p:nvSpPr>
          <p:cNvPr id="472" name="Shape 472"/>
          <p:cNvSpPr/>
          <p:nvPr/>
        </p:nvSpPr>
        <p:spPr>
          <a:xfrm rot="-5400000">
            <a:off x="5439875" y="2985325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 txBox="1"/>
          <p:nvPr/>
        </p:nvSpPr>
        <p:spPr>
          <a:xfrm>
            <a:off x="4922375" y="3684200"/>
            <a:ext cx="16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Nome do container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Criando imagens (containers alterados)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-83150" y="2233200"/>
            <a:ext cx="927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docker commit my_ubuntu matheusfaria/my_ubuntu</a:t>
            </a:r>
          </a:p>
        </p:txBody>
      </p:sp>
      <p:sp>
        <p:nvSpPr>
          <p:cNvPr id="480" name="Shape 480"/>
          <p:cNvSpPr/>
          <p:nvPr/>
        </p:nvSpPr>
        <p:spPr>
          <a:xfrm rot="-5400000">
            <a:off x="3527400" y="2759625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3009900" y="3458500"/>
            <a:ext cx="16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Nome do container OU ID</a:t>
            </a:r>
          </a:p>
        </p:txBody>
      </p:sp>
      <p:sp>
        <p:nvSpPr>
          <p:cNvPr id="482" name="Shape 482"/>
          <p:cNvSpPr/>
          <p:nvPr/>
        </p:nvSpPr>
        <p:spPr>
          <a:xfrm rot="-5400000">
            <a:off x="6483200" y="2759625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 txBox="1"/>
          <p:nvPr/>
        </p:nvSpPr>
        <p:spPr>
          <a:xfrm>
            <a:off x="5965700" y="3458500"/>
            <a:ext cx="16407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Nome da imagem a ser criada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Boa prática: </a:t>
            </a:r>
            <a:r>
              <a:rPr lang="en"/>
              <a:t>username/nome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Listando e removendo imagens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1399350" y="2233200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docker images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1399350" y="3319900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docker rmi ubuntu</a:t>
            </a:r>
          </a:p>
        </p:txBody>
      </p:sp>
      <p:sp>
        <p:nvSpPr>
          <p:cNvPr id="491" name="Shape 491"/>
          <p:cNvSpPr/>
          <p:nvPr/>
        </p:nvSpPr>
        <p:spPr>
          <a:xfrm rot="-5400000">
            <a:off x="5344850" y="3871925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4827350" y="4570800"/>
            <a:ext cx="1640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Nome da imagem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Interagindo com o Docker Hub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1399350" y="1282900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docker login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769650" y="2076750"/>
            <a:ext cx="760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ocker push matheusfaria/my_ubuntu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769650" y="3001275"/>
            <a:ext cx="760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docker pull matheusfaria/my_ubuntu</a:t>
            </a:r>
          </a:p>
        </p:txBody>
      </p:sp>
      <p:sp>
        <p:nvSpPr>
          <p:cNvPr id="501" name="Shape 501"/>
          <p:cNvSpPr/>
          <p:nvPr/>
        </p:nvSpPr>
        <p:spPr>
          <a:xfrm>
            <a:off x="311700" y="3925800"/>
            <a:ext cx="2456100" cy="89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Salva os diffs das imagens, tornando o processo mais otimizado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345850" y="1067700"/>
            <a:ext cx="1578900" cy="3008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2400"/>
              <a:t>Host</a:t>
            </a:r>
          </a:p>
        </p:txBody>
      </p:sp>
      <p:sp>
        <p:nvSpPr>
          <p:cNvPr id="82" name="Shape 82"/>
          <p:cNvSpPr/>
          <p:nvPr/>
        </p:nvSpPr>
        <p:spPr>
          <a:xfrm rot="5400000">
            <a:off x="2976944" y="2067300"/>
            <a:ext cx="3008100" cy="10089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/>
              <a:t>Hypervisor</a:t>
            </a:r>
          </a:p>
        </p:txBody>
      </p:sp>
      <p:sp>
        <p:nvSpPr>
          <p:cNvPr id="83" name="Shape 83"/>
          <p:cNvSpPr/>
          <p:nvPr/>
        </p:nvSpPr>
        <p:spPr>
          <a:xfrm>
            <a:off x="6902960" y="1122973"/>
            <a:ext cx="895200" cy="7965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/>
              <a:t>VM</a:t>
            </a:r>
          </a:p>
        </p:txBody>
      </p:sp>
      <p:sp>
        <p:nvSpPr>
          <p:cNvPr id="84" name="Shape 84"/>
          <p:cNvSpPr/>
          <p:nvPr/>
        </p:nvSpPr>
        <p:spPr>
          <a:xfrm>
            <a:off x="6902960" y="2173451"/>
            <a:ext cx="895200" cy="7965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/>
              <a:t>VM</a:t>
            </a:r>
          </a:p>
        </p:txBody>
      </p:sp>
      <p:sp>
        <p:nvSpPr>
          <p:cNvPr id="85" name="Shape 85"/>
          <p:cNvSpPr/>
          <p:nvPr/>
        </p:nvSpPr>
        <p:spPr>
          <a:xfrm>
            <a:off x="6902960" y="3223928"/>
            <a:ext cx="895200" cy="7965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/>
              <a:t>VM</a:t>
            </a:r>
          </a:p>
        </p:txBody>
      </p:sp>
      <p:cxnSp>
        <p:nvCxnSpPr>
          <p:cNvPr id="86" name="Shape 86"/>
          <p:cNvCxnSpPr>
            <a:stCxn id="81" idx="3"/>
            <a:endCxn id="82" idx="2"/>
          </p:cNvCxnSpPr>
          <p:nvPr/>
        </p:nvCxnSpPr>
        <p:spPr>
          <a:xfrm>
            <a:off x="2924750" y="2571750"/>
            <a:ext cx="105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7" name="Shape 87"/>
          <p:cNvCxnSpPr>
            <a:stCxn id="82" idx="0"/>
            <a:endCxn id="83" idx="1"/>
          </p:cNvCxnSpPr>
          <p:nvPr/>
        </p:nvCxnSpPr>
        <p:spPr>
          <a:xfrm flipH="1" rot="10800000">
            <a:off x="4985444" y="1521150"/>
            <a:ext cx="1917600" cy="10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" name="Shape 88"/>
          <p:cNvCxnSpPr>
            <a:stCxn id="82" idx="0"/>
            <a:endCxn id="84" idx="1"/>
          </p:cNvCxnSpPr>
          <p:nvPr/>
        </p:nvCxnSpPr>
        <p:spPr>
          <a:xfrm>
            <a:off x="4985444" y="2571750"/>
            <a:ext cx="19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" name="Shape 89"/>
          <p:cNvCxnSpPr>
            <a:stCxn id="82" idx="0"/>
            <a:endCxn id="85" idx="1"/>
          </p:cNvCxnSpPr>
          <p:nvPr/>
        </p:nvCxnSpPr>
        <p:spPr>
          <a:xfrm>
            <a:off x="4985444" y="2571750"/>
            <a:ext cx="1917600" cy="10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42462" l="29611" r="29066" t="0"/>
          <a:stretch/>
        </p:blipFill>
        <p:spPr>
          <a:xfrm>
            <a:off x="2494550" y="724600"/>
            <a:ext cx="760224" cy="7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4">
            <a:alphaModFix/>
          </a:blip>
          <a:srcRect b="0" l="13102" r="57721" t="0"/>
          <a:stretch/>
        </p:blipFill>
        <p:spPr>
          <a:xfrm>
            <a:off x="4622825" y="470525"/>
            <a:ext cx="557300" cy="10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42462" l="29611" r="29066" t="0"/>
          <a:stretch/>
        </p:blipFill>
        <p:spPr>
          <a:xfrm>
            <a:off x="7398450" y="1823375"/>
            <a:ext cx="760224" cy="7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1375" y="820125"/>
            <a:ext cx="557300" cy="5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1375" y="3017675"/>
            <a:ext cx="895200" cy="8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1446350" y="4075800"/>
            <a:ext cx="1377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Sua máquina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792050" y="4156925"/>
            <a:ext cx="13779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Sistema de Virtualizaçao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661600" y="4156925"/>
            <a:ext cx="13779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Máquinas Virtuais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Ligando e Desligando containers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399350" y="2233200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docker start my_ubuntu</a:t>
            </a:r>
          </a:p>
        </p:txBody>
      </p:sp>
      <p:sp>
        <p:nvSpPr>
          <p:cNvPr id="508" name="Shape 508"/>
          <p:cNvSpPr/>
          <p:nvPr/>
        </p:nvSpPr>
        <p:spPr>
          <a:xfrm rot="-5400000">
            <a:off x="5439875" y="2985325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4922375" y="3684200"/>
            <a:ext cx="16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Nome do container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1399350" y="1680825"/>
            <a:ext cx="634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docker stop my_ubuntu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Encaminhamento de portas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311700" y="2339250"/>
            <a:ext cx="8707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docker run -it --name my_ubuntu -p 8003:8000 ubuntu bash</a:t>
            </a:r>
          </a:p>
        </p:txBody>
      </p:sp>
      <p:sp>
        <p:nvSpPr>
          <p:cNvPr id="517" name="Shape 517"/>
          <p:cNvSpPr/>
          <p:nvPr/>
        </p:nvSpPr>
        <p:spPr>
          <a:xfrm rot="-5400000">
            <a:off x="5796225" y="2878425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 txBox="1"/>
          <p:nvPr/>
        </p:nvSpPr>
        <p:spPr>
          <a:xfrm>
            <a:off x="5278725" y="3577300"/>
            <a:ext cx="16407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8000 do container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/>
              <a:t>ara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8003 do host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Sincronização de pastas (volumes)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-136200" y="2391650"/>
            <a:ext cx="9280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docker run -it --name my_ubuntu -p 8003:8000 -v /tmp/www:/code ubuntu bash</a:t>
            </a:r>
          </a:p>
        </p:txBody>
      </p:sp>
      <p:sp>
        <p:nvSpPr>
          <p:cNvPr id="525" name="Shape 525"/>
          <p:cNvSpPr/>
          <p:nvPr/>
        </p:nvSpPr>
        <p:spPr>
          <a:xfrm rot="-5400000">
            <a:off x="6116950" y="2820950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 txBox="1"/>
          <p:nvPr/>
        </p:nvSpPr>
        <p:spPr>
          <a:xfrm>
            <a:off x="5599450" y="3519825"/>
            <a:ext cx="17655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/tmp/www do host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/>
              <a:t>ara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/code do container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Dockerfile</a:t>
            </a:r>
          </a:p>
        </p:txBody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311700" y="1152475"/>
            <a:ext cx="86211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python:2        # Imagem base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WORKDIR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/app         # Muda o diretório de Trabalho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. /app           # Copiando tudo do diretório atual para o app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pip install -r requirements.txt # Rodando um comando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EXPOSE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80                 # Expondo port 80 para fora do container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ENV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NAME World            # Criando variavel de ambiente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CMD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["python", "app.py"]  # Comando de execução</a:t>
            </a:r>
          </a:p>
        </p:txBody>
      </p:sp>
      <p:sp>
        <p:nvSpPr>
          <p:cNvPr id="533" name="Shape 533"/>
          <p:cNvSpPr/>
          <p:nvPr/>
        </p:nvSpPr>
        <p:spPr>
          <a:xfrm>
            <a:off x="6165075" y="162125"/>
            <a:ext cx="2767800" cy="855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Configuração de uma imagem em um arquivo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Criando imagens (dockerfile)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-83150" y="2233200"/>
            <a:ext cx="927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docker build -t my_ubuntu_img ~/Desktop/</a:t>
            </a:r>
          </a:p>
        </p:txBody>
      </p:sp>
      <p:sp>
        <p:nvSpPr>
          <p:cNvPr id="540" name="Shape 540"/>
          <p:cNvSpPr/>
          <p:nvPr/>
        </p:nvSpPr>
        <p:spPr>
          <a:xfrm rot="-5400000">
            <a:off x="4572725" y="2759625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 txBox="1"/>
          <p:nvPr/>
        </p:nvSpPr>
        <p:spPr>
          <a:xfrm>
            <a:off x="4055225" y="3458500"/>
            <a:ext cx="16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Nome da imagem a ser criada</a:t>
            </a:r>
          </a:p>
        </p:txBody>
      </p:sp>
      <p:sp>
        <p:nvSpPr>
          <p:cNvPr id="542" name="Shape 542"/>
          <p:cNvSpPr/>
          <p:nvPr/>
        </p:nvSpPr>
        <p:spPr>
          <a:xfrm rot="-5400000">
            <a:off x="6887075" y="2759625"/>
            <a:ext cx="605700" cy="6771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 txBox="1"/>
          <p:nvPr/>
        </p:nvSpPr>
        <p:spPr>
          <a:xfrm>
            <a:off x="6369575" y="3458500"/>
            <a:ext cx="16407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Caminho pro Dockerfile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idx="1" type="body"/>
          </p:nvPr>
        </p:nvSpPr>
        <p:spPr>
          <a:xfrm>
            <a:off x="3409200" y="344475"/>
            <a:ext cx="5422800" cy="422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 / Orquestra o uso de múltiplos containers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Replica as flags da linha de comando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Criar uma rede pré configurada entre os containers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ocker-compose.yml</a:t>
            </a:r>
          </a:p>
          <a:p>
            <a:pPr indent="-317500" lvl="1" marL="914400">
              <a:spcBef>
                <a:spcPts val="0"/>
              </a:spcBef>
              <a:buSzPts val="1400"/>
              <a:buChar char="○"/>
            </a:pPr>
            <a:r>
              <a:rPr lang="en"/>
              <a:t>Syntax YAML</a:t>
            </a:r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50" y="152400"/>
            <a:ext cx="27453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" type="body"/>
          </p:nvPr>
        </p:nvSpPr>
        <p:spPr>
          <a:xfrm>
            <a:off x="3409200" y="344475"/>
            <a:ext cx="5583000" cy="441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version: '3'   # Versão mais atual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services:      # Descrição dos containers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web:         # Container web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build: .   #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Imagem pelo Dockerfile local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ports:     # Encaminhamento de portas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- "5000:5000"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volumes:   # Sincronização de pastas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- .:/code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depends_on: # Ordem de geração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- redis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redis:       # Container redis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image: "redis:alpine" #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Imagem pronta do docker hub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50" y="152400"/>
            <a:ext cx="27453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" type="body"/>
          </p:nvPr>
        </p:nvSpPr>
        <p:spPr>
          <a:xfrm>
            <a:off x="3409200" y="344475"/>
            <a:ext cx="5422800" cy="422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/>
              <a:t>Sub Rede de containers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 container </a:t>
            </a:r>
            <a:r>
              <a:rPr b="1" lang="en"/>
              <a:t>web</a:t>
            </a:r>
            <a:r>
              <a:rPr lang="en"/>
              <a:t> vai conhecer o redis como </a:t>
            </a:r>
            <a:r>
              <a:rPr b="1" lang="en"/>
              <a:t>redis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Devem utilizar as portas expostas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50" y="152400"/>
            <a:ext cx="27453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Perguntas?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265500" y="154450"/>
            <a:ext cx="4045200" cy="891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Vantagens</a:t>
            </a:r>
          </a:p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4963250" y="104545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Perda de performance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Ambiente pesado para se manter</a:t>
            </a:r>
          </a:p>
          <a:p>
            <a:pPr indent="-342900" lvl="0" marL="457200">
              <a:spcBef>
                <a:spcPts val="0"/>
              </a:spcBef>
              <a:buSzPts val="1800"/>
              <a:buAutoNum type="arabicPeriod"/>
            </a:pPr>
            <a:r>
              <a:rPr lang="en"/>
              <a:t>Consome muitos recursos</a:t>
            </a:r>
          </a:p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369600" y="104545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Criação de ambientes facilitada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Ambiente 100% isolado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Snapshots e backups de forma fácil</a:t>
            </a: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4859150" y="154450"/>
            <a:ext cx="4045200" cy="891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Desvantagens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Ferramentas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875" y="903675"/>
            <a:ext cx="1546275" cy="15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325" y="3456700"/>
            <a:ext cx="4245075" cy="13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2874650"/>
            <a:ext cx="2827076" cy="22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2825" y="2874650"/>
            <a:ext cx="1691446" cy="7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0900" y="267350"/>
            <a:ext cx="28575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 o vagrant?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615500"/>
            <a:ext cx="8520600" cy="295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CC0000"/>
                </a:solidFill>
              </a:rPr>
              <a:t>Não </a:t>
            </a:r>
            <a:r>
              <a:rPr lang="en"/>
              <a:t>é um virtualizador/hypervisor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Ferramenta para gerência de vms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Criar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Remover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Acessar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b="1" lang="en">
                <a:solidFill>
                  <a:schemeClr val="accent3"/>
                </a:solidFill>
              </a:rPr>
              <a:t>Configurar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Boa ferramenta para trabalhar com máquinas virtuais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Abstrai configurações de específicas de cada hypervisor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00" y="140525"/>
            <a:ext cx="4777275" cy="13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